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7" r:id="rId3"/>
    <p:sldId id="318" r:id="rId4"/>
    <p:sldId id="286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58"/>
    <a:srgbClr val="C44F00"/>
    <a:srgbClr val="6DB6FF"/>
    <a:srgbClr val="3399FF"/>
    <a:srgbClr val="4AD4F0"/>
    <a:srgbClr val="83ACE9"/>
    <a:srgbClr val="4DF545"/>
    <a:srgbClr val="47F3A5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590" autoAdjust="0"/>
  </p:normalViewPr>
  <p:slideViewPr>
    <p:cSldViewPr>
      <p:cViewPr varScale="1">
        <p:scale>
          <a:sx n="87" d="100"/>
          <a:sy n="87" d="100"/>
        </p:scale>
        <p:origin x="1206" y="90"/>
      </p:cViewPr>
      <p:guideLst>
        <p:guide orient="horz" pos="37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8166-E595-474C-AA1C-DB73C92D9CC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8DB0-CF34-4093-8B4E-CA056D5B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5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B2BA-6CC9-4204-8EA7-DAADB5F41B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8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9023-7E8E-4145-8DC8-40BA0A1013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69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268A-EE51-4E25-960F-F8581EB6D7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58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522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A0B5-3DF3-41EE-80B0-E3F2A8BC9D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30D6-C7A8-4B6A-9EEF-6282295089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9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E8A0-60B2-461F-9A6E-68ABA94595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1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F7CC-947F-4BEB-B191-962551C57A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9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DC62-985E-4AE2-9310-8DF62F321C5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5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BA-9BE9-46AE-8C3D-531DA403F84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1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F0B5-92AE-4085-8F22-85202D7986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8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C7D3-0E7D-49FA-A796-46FDB8C012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9378-DDBD-498E-B150-43246F9EF2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63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5788-5D3A-4D0C-AC44-A43078CF09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5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F62-4A11-43AA-9A95-7297F71052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2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493F-F557-4CA4-A5C8-0A52E5DEEA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101D-61AA-4434-8B2E-7713AD2751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6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8127-4CFE-4163-89E4-8364566EFB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1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87E1-1D5B-4D4E-9553-C42C3AE345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6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FC1F-8058-4A32-B597-0034B357EF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6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AD34-3580-446D-8B2E-3B62935098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2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F2E1-78D3-4F4E-921D-592C982DE9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2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D047-DFC6-4040-9DD2-C418F32FEA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22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29C6D1-2B61-4D71-8610-59904F5C0E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1F15CA4-F452-4740-AE8E-F9144A690805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2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08115"/>
            <a:ext cx="8229600" cy="863600"/>
          </a:xfrm>
        </p:spPr>
        <p:txBody>
          <a:bodyPr/>
          <a:lstStyle/>
          <a:p>
            <a:pPr algn="ctr" eaLnBrk="1" hangingPunct="1">
              <a:lnSpc>
                <a:spcPts val="2700"/>
              </a:lnSpc>
            </a:pPr>
            <a:endParaRPr lang="ru-RU" altLang="ru-RU" sz="2400" b="1" kern="1200" dirty="0">
              <a:solidFill>
                <a:srgbClr val="00005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5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3960440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12" y="2647950"/>
            <a:ext cx="5782568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061" y="1665712"/>
            <a:ext cx="8424936" cy="3552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2195738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880" y="0"/>
            <a:ext cx="9036496" cy="1376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эмоциональной динамики позволяет осознавать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08787"/>
            <a:ext cx="8496944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– это нормально… </a:t>
            </a:r>
          </a:p>
          <a:p>
            <a:pPr algn="just"/>
            <a:r>
              <a:rPr lang="ru-RU" sz="2800" dirty="0" smtClean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какой стадии находятся люди и каких реакций можно ожидать дальше…</a:t>
            </a:r>
          </a:p>
          <a:p>
            <a:pPr algn="just"/>
            <a:r>
              <a:rPr lang="ru-RU" sz="2800" dirty="0" smtClean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собственные реакции и чувства…</a:t>
            </a:r>
          </a:p>
          <a:p>
            <a:pPr algn="just"/>
            <a:r>
              <a:rPr lang="ru-RU" sz="2800" dirty="0" smtClean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какие действия необходимо предпринять для наиболее положительного  эффекта…</a:t>
            </a:r>
          </a:p>
          <a:p>
            <a:pPr algn="just"/>
            <a:r>
              <a:rPr lang="ru-RU" sz="2800" dirty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endParaRPr lang="ru-RU" sz="2400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lh5.ggpht.com/uP8khsr3YsXuyNVQIKCCPLg8KziimJe2mC8mjEtnrVXquiIMZTlbc4RgDPu9OBrxbu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97" y="4485117"/>
            <a:ext cx="36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5.ggpht.com/uP8khsr3YsXuyNVQIKCCPLg8KziimJe2mC8mjEtnrVXquiIMZTlbc4RgDPu9OBrxbu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04797"/>
            <a:ext cx="36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316766"/>
            <a:ext cx="9144000" cy="60959"/>
          </a:xfrm>
          <a:prstGeom prst="rect">
            <a:avLst/>
          </a:prstGeom>
          <a:solidFill>
            <a:srgbClr val="FF74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особенности, которые необходимо учитывать при создании</a:t>
            </a:r>
            <a:r>
              <a:rPr lang="ru-RU" sz="2200" dirty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ru-RU" sz="2200" dirty="0" smtClean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медиации учреждения образования.</a:t>
            </a:r>
          </a:p>
          <a:p>
            <a:r>
              <a:rPr lang="ru-RU" sz="2200" dirty="0" smtClean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их на карточках. </a:t>
            </a:r>
          </a:p>
          <a:p>
            <a:r>
              <a:rPr lang="ru-RU" sz="2200" dirty="0" smtClean="0">
                <a:solidFill>
                  <a:srgbClr val="C4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Разместите на доске</a:t>
            </a:r>
            <a:endParaRPr lang="ru-RU" sz="2200" dirty="0">
              <a:solidFill>
                <a:srgbClr val="C44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00526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№2</a:t>
            </a:r>
            <a:endParaRPr lang="ru-RU" sz="2400" dirty="0">
              <a:solidFill>
                <a:srgbClr val="00005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683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44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условия, которые необходимы для создания и дальнейшего функционирования службы медиации учреждения образования.</a:t>
            </a:r>
          </a:p>
          <a:p>
            <a:r>
              <a:rPr lang="ru-RU" sz="2400" dirty="0" smtClean="0">
                <a:solidFill>
                  <a:srgbClr val="C44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на карточках. </a:t>
            </a:r>
          </a:p>
          <a:p>
            <a:r>
              <a:rPr lang="ru-RU" sz="2400" dirty="0" smtClean="0">
                <a:solidFill>
                  <a:srgbClr val="C44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на доске </a:t>
            </a:r>
            <a:endParaRPr lang="ru-RU" sz="2400" dirty="0">
              <a:solidFill>
                <a:srgbClr val="C44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школьной службы медиации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43721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332656"/>
            <a:ext cx="7620000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№3 </a:t>
            </a:r>
            <a:b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Спрогнозируйте эффект от внедрения медиации.  </a:t>
            </a:r>
            <a:endParaRPr lang="ru-RU" sz="2400" b="1" dirty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ПОЛОЖИТЕЛЬНЫЙ</a:t>
            </a:r>
          </a:p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(лист бумаги  белого цвета)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9520" y="1340768"/>
            <a:ext cx="3659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ОТРИЦАТЕЛЬНЫЙ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(лист бумаги розового цвета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4191"/>
            <a:ext cx="36724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21" y="2836051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0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724129" cy="39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Сказка «Апельсин»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45643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556" y="120023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назвать сказку иначе?</a:t>
            </a:r>
          </a:p>
          <a:p>
            <a:endParaRPr lang="ru-RU" sz="2400" b="1" dirty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ли конфликт?</a:t>
            </a:r>
          </a:p>
          <a:p>
            <a:r>
              <a:rPr lang="ru-RU" sz="2400" b="1" dirty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endParaRPr lang="ru-RU" sz="2400" b="1" dirty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 </a:t>
            </a:r>
            <a:r>
              <a:rPr lang="ru-RU" sz="2400" b="1" dirty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спользовал технологию  медиации?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9289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944" y="156517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8820150" cy="2952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		</a:t>
            </a:r>
            <a:r>
              <a:rPr lang="ru-RU" altLang="ru-RU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Осуществление инновационного менеджмента предполагает: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стратегическое управление процессом;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разработку инновационных проектов, их реализацию и активное внедрение результатов в массовую практику;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проведение единой инновационной политики по всем направлениям деятельности учреждения образования;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привлечение финансовых и материальных инвестиций, направленных на развитие учреждения образования на основе инноваций;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системная работа по повышению профессионализма педагогических кадров;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развитие информационного пространства учреждения образования, межведомственных связей;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• и др.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flipH="1" flipV="1">
            <a:off x="9144000" y="5995988"/>
            <a:ext cx="252413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10800000">
            <a:spAutoFit/>
          </a:bodyPr>
          <a:lstStyle/>
          <a:p>
            <a:pPr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4440238" y="3244850"/>
            <a:ext cx="26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mtClean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•</a:t>
            </a: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236948"/>
            <a:ext cx="4644008" cy="8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00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Медиатор (в музыке)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1916832"/>
            <a:ext cx="72008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2348136" y="557064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Основные функции медиатора</a:t>
            </a:r>
            <a:endParaRPr lang="ru-RU" alt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4572000" y="1236948"/>
            <a:ext cx="4572000" cy="6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00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Медиатор (как посредник)</a:t>
            </a:r>
            <a:endParaRPr lang="ru-RU" altLang="ru-RU" sz="2400" b="1" dirty="0">
              <a:solidFill>
                <a:srgbClr val="00005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70" name="Скругленный прямоугольник 23"/>
          <p:cNvSpPr>
            <a:spLocks noChangeArrowheads="1"/>
          </p:cNvSpPr>
          <p:nvPr/>
        </p:nvSpPr>
        <p:spPr bwMode="auto">
          <a:xfrm>
            <a:off x="467544" y="2006221"/>
            <a:ext cx="3816423" cy="4303099"/>
          </a:xfrm>
          <a:prstGeom prst="roundRect">
            <a:avLst>
              <a:gd name="adj" fmla="val 16667"/>
            </a:avLst>
          </a:prstGeom>
          <a:solidFill>
            <a:srgbClr val="000058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25400" dir="5400000" sx="100999" sy="100999" algn="ctr" rotWithShape="0">
              <a:srgbClr val="FF6600"/>
            </a:outerShdw>
          </a:effectLst>
        </p:spPr>
        <p:txBody>
          <a:bodyPr anchor="ctr"/>
          <a:lstStyle/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Облегчает процесс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извлечения звука</a:t>
            </a:r>
          </a:p>
          <a:p>
            <a:pPr algn="just"/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Изменяет качество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звука</a:t>
            </a:r>
          </a:p>
          <a:p>
            <a:pPr algn="just"/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Обеспечивает безопасность (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защищает руку)</a:t>
            </a:r>
            <a:endParaRPr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23"/>
          <p:cNvSpPr>
            <a:spLocks noChangeArrowheads="1"/>
          </p:cNvSpPr>
          <p:nvPr/>
        </p:nvSpPr>
        <p:spPr bwMode="auto">
          <a:xfrm>
            <a:off x="4932041" y="2060848"/>
            <a:ext cx="3816423" cy="4248472"/>
          </a:xfrm>
          <a:prstGeom prst="roundRect">
            <a:avLst>
              <a:gd name="adj" fmla="val 16667"/>
            </a:avLst>
          </a:prstGeom>
          <a:solidFill>
            <a:srgbClr val="000058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25400" dir="5400000" sx="100999" sy="100999" algn="ctr" rotWithShape="0">
              <a:srgbClr val="FF6600"/>
            </a:outerShdw>
          </a:effectLst>
        </p:spPr>
        <p:txBody>
          <a:bodyPr anchor="ctr"/>
          <a:lstStyle/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Облегчает процесс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переговоров</a:t>
            </a:r>
          </a:p>
          <a:p>
            <a:pPr algn="just"/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Изменяет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качество коммуникации</a:t>
            </a:r>
          </a:p>
          <a:p>
            <a:pPr algn="just"/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Обеспечивает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безопасность процесса переговоров</a:t>
            </a:r>
            <a:endParaRPr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школьной службы медиации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43721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332656"/>
            <a:ext cx="7620000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42144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технология разрешения конфликтов при содействии третьей, нейтральной стороны, помогающей конфликтующим достичь соглашения, которое обе стороны считают справедливым.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«медиация» впервые появился в 1947 году в названии Американского федерального центра по урегулированию конфликтов между работодателями и профсоюзами.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60-х г. в США закладываются основы медиации как альтернативного способа разрешения правовых споров.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80-е г. была образована Национальная ассоциация медиации в области образования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NAME)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школьная медиация начала приобретать популярность.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 принят Закон «О медиации» от 12.07.2013 № 58 - 3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835697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16766"/>
            <a:ext cx="8172400" cy="60959"/>
          </a:xfrm>
          <a:prstGeom prst="rect">
            <a:avLst/>
          </a:prstGeom>
          <a:solidFill>
            <a:srgbClr val="FF74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636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Фандра́йзинг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377428"/>
            <a:ext cx="3262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Бенчмаркинг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9705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Тимбилдинг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830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ты изменишься, что-то невероятно для тебя важное должно оказаться под угрозой.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Бах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3880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(иногда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фандре́йзинг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процесс привлечения денежных средств и иных ресурсов, которые организация не может обеспечить самостоятельно и которые являются необходимыми для реализации определенного проекта или своей деятельности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4569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teambuilding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буквально «построение команды») - комплекс мероприятий, направленных на создание сплоченного коллектива, способного слаженно и сообща работать, и формирование дружественной атмосферы в нем. Задача - укрепление корпоративного духа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752573"/>
            <a:ext cx="856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чужого опыта, передовых достижений лучших кампаний для повышения эффективности производства, совершенствования процессов, который основывается на анализе конкретных результатов и их использовании в собственной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15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835697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16766"/>
            <a:ext cx="8172400" cy="60959"/>
          </a:xfrm>
          <a:prstGeom prst="rect">
            <a:avLst/>
          </a:prstGeom>
          <a:solidFill>
            <a:srgbClr val="FF74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751" y="0"/>
            <a:ext cx="1835697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771" y="51154"/>
            <a:ext cx="7974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стадий принятия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неизбежного, изменений,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решений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27" y="2108680"/>
            <a:ext cx="8598885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понимать, что на любые изменения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реагируют прежде всего эмоционально, включая защитные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механизмы. Такой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защитный механизм хорошо известен под названием 5 стадий реагирования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(Элизабет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Кюблер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-Росс).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выделила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ключевых стадий эмоционального реагирования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b="1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</a:p>
          <a:p>
            <a:pPr algn="just">
              <a:lnSpc>
                <a:spcPts val="1000"/>
              </a:lnSpc>
            </a:pPr>
            <a:endParaRPr lang="ru-RU" b="1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b="1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Гнев</a:t>
            </a:r>
          </a:p>
          <a:p>
            <a:pPr algn="just">
              <a:lnSpc>
                <a:spcPts val="1000"/>
              </a:lnSpc>
            </a:pPr>
            <a:endParaRPr lang="ru-RU" b="1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b="1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Торг</a:t>
            </a:r>
          </a:p>
          <a:p>
            <a:pPr algn="just">
              <a:lnSpc>
                <a:spcPts val="1000"/>
              </a:lnSpc>
            </a:pPr>
            <a:endParaRPr lang="ru-RU" b="1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ru-RU" b="1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Депрессия</a:t>
            </a:r>
          </a:p>
          <a:p>
            <a:pPr algn="just">
              <a:lnSpc>
                <a:spcPts val="1000"/>
              </a:lnSpc>
            </a:pPr>
            <a:endParaRPr lang="ru-RU" b="1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ru-RU" b="1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Принятие</a:t>
            </a:r>
            <a:endParaRPr lang="ru-RU" sz="900" b="1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Стадии,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люди в своих эмоциональных реакциях, столкнувшись с необходимостью адаптации к новой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endParaRPr lang="ru-RU" b="1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endParaRPr lang="ru-RU" b="1" dirty="0" smtClean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604875"/>
            <a:ext cx="4651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управления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изменениями…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835697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16766"/>
            <a:ext cx="8172400" cy="60959"/>
          </a:xfrm>
          <a:prstGeom prst="rect">
            <a:avLst/>
          </a:prstGeom>
          <a:solidFill>
            <a:srgbClr val="FF74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7499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стадий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неизбежного,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решений</a:t>
            </a:r>
          </a:p>
        </p:txBody>
      </p:sp>
      <p:pic>
        <p:nvPicPr>
          <p:cNvPr id="9" name="Picture 2" descr="https://newrealgoal.com.ua/wp-content/uploads/2014/02/soprotivlenie_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1" r="-46791"/>
          <a:stretch/>
        </p:blipFill>
        <p:spPr bwMode="auto">
          <a:xfrm>
            <a:off x="5436096" y="1508787"/>
            <a:ext cx="6120680" cy="49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7129" y="1700808"/>
            <a:ext cx="152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 smtClean="0">
                <a:solidFill>
                  <a:srgbClr val="610303"/>
                </a:solidFill>
              </a:rPr>
              <a:t>1.</a:t>
            </a:r>
            <a:r>
              <a:rPr lang="az-Cyrl-AZ" dirty="0" smtClean="0"/>
              <a:t> </a:t>
            </a:r>
            <a:r>
              <a:rPr lang="az-Cyrl-AZ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endParaRPr lang="en-US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1952" y="1702719"/>
            <a:ext cx="3686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предоставить максимально возможное количество информации по различным каналам коммуникации о целях и причинах изменений;</a:t>
            </a:r>
          </a:p>
          <a:p>
            <a:r>
              <a:rPr lang="ru-RU" sz="1400" dirty="0"/>
              <a:t>дать людям время для понимания изменений;</a:t>
            </a:r>
          </a:p>
          <a:p>
            <a:r>
              <a:rPr lang="ru-RU" sz="1400" dirty="0"/>
              <a:t>стимулировать обсуждения и участие </a:t>
            </a:r>
            <a:r>
              <a:rPr lang="ru-RU" sz="1400" dirty="0" smtClean="0"/>
              <a:t>людей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1371" y="3903345"/>
            <a:ext cx="147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dirty="0">
                <a:solidFill>
                  <a:srgbClr val="610303"/>
                </a:solidFill>
              </a:rPr>
              <a:t>2</a:t>
            </a:r>
            <a:r>
              <a:rPr lang="az-Cyrl-AZ" dirty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Гнев</a:t>
            </a:r>
            <a:endParaRPr lang="en-US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900" y="4586831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сначала выслушать </a:t>
            </a:r>
            <a:r>
              <a:rPr lang="ru-RU" sz="1400" dirty="0"/>
              <a:t>людей, не стараясь их </a:t>
            </a:r>
            <a:r>
              <a:rPr lang="ru-RU" sz="1400" dirty="0" smtClean="0"/>
              <a:t>разубедить;</a:t>
            </a:r>
            <a:endParaRPr lang="ru-RU" sz="1400" dirty="0"/>
          </a:p>
          <a:p>
            <a:r>
              <a:rPr lang="ru-RU" sz="1400" dirty="0" smtClean="0"/>
              <a:t>предложить </a:t>
            </a:r>
            <a:r>
              <a:rPr lang="ru-RU" sz="1400" dirty="0"/>
              <a:t>способы восполнения потерь, которых боятся </a:t>
            </a:r>
            <a:r>
              <a:rPr lang="ru-RU" sz="1400" dirty="0" smtClean="0"/>
              <a:t>сотрудники;</a:t>
            </a:r>
            <a:endParaRPr lang="ru-RU" sz="1400" dirty="0"/>
          </a:p>
          <a:p>
            <a:r>
              <a:rPr lang="ru-RU" sz="1400" dirty="0" smtClean="0"/>
              <a:t>поощрять </a:t>
            </a:r>
            <a:r>
              <a:rPr lang="ru-RU" sz="1400" dirty="0"/>
              <a:t>людей направлять рабочую энергию на реализацию изменений вместо критики и пустословия;</a:t>
            </a:r>
          </a:p>
          <a:p>
            <a:r>
              <a:rPr lang="ru-RU" sz="1400" dirty="0" smtClean="0"/>
              <a:t>пресекать </a:t>
            </a:r>
            <a:r>
              <a:rPr lang="ru-RU" sz="1400" dirty="0"/>
              <a:t>откровенный саботаж, но не </a:t>
            </a:r>
            <a:r>
              <a:rPr lang="ru-RU" sz="1400" dirty="0" smtClean="0"/>
              <a:t>отвечать </a:t>
            </a:r>
            <a:r>
              <a:rPr lang="ru-RU" sz="1400" dirty="0"/>
              <a:t>агрессией на </a:t>
            </a:r>
            <a:r>
              <a:rPr lang="ru-RU" sz="1400" dirty="0" smtClean="0"/>
              <a:t>агрессию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9944" y="1434965"/>
            <a:ext cx="3686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en-US" sz="1400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312164"/>
            <a:ext cx="3893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en-US" sz="1400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abstract-background-of-molecular-structure-over-white_ewegryh7al__F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835697" cy="1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16766"/>
            <a:ext cx="8172400" cy="60959"/>
          </a:xfrm>
          <a:prstGeom prst="rect">
            <a:avLst/>
          </a:prstGeom>
          <a:solidFill>
            <a:srgbClr val="FF74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lh5.ggpht.com/uP8khsr3YsXuyNVQIKCCPLg8KziimJe2mC8mjEtnrVXquiIMZTlbc4RgDPu9OBrxbu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55" y="6021288"/>
            <a:ext cx="36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5532"/>
            <a:ext cx="7437437" cy="134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621595"/>
            <a:ext cx="86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Торг</a:t>
            </a:r>
            <a:endParaRPr lang="en-US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720130"/>
            <a:ext cx="3905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направлять энергию людей в позитивное русло, не отвергать их идеи;</a:t>
            </a:r>
          </a:p>
          <a:p>
            <a:r>
              <a:rPr lang="ru-RU" sz="1400" dirty="0"/>
              <a:t>стимулировать мозговые штурмы, стратегические сессии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помогать сотрудникам оценить их карьеру и открывающиеся возможности </a:t>
            </a:r>
            <a:r>
              <a:rPr lang="ru-RU" sz="1400" dirty="0" smtClean="0"/>
              <a:t>по-новому</a:t>
            </a:r>
            <a:endParaRPr lang="en-US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2585" y="1667801"/>
            <a:ext cx="14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Депрессия</a:t>
            </a:r>
            <a:endParaRPr lang="en-US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467933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существующие сложности и проблемы;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устранить оставшиеся страхи, сомнения и нерешительность;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людям выйти из депрессивного состояния, поддержать любые попытки активных действий и обеспечить положительную обратную связь;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сотрудникам личный пример вовлеченности в проект изменений;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615" y="400506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Принятие</a:t>
            </a:r>
            <a:endParaRPr lang="en-US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849" y="486645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усиливать </a:t>
            </a:r>
            <a:r>
              <a:rPr lang="ru-RU" sz="1400" dirty="0"/>
              <a:t>и подкреплять новые модели поведения;</a:t>
            </a:r>
          </a:p>
          <a:p>
            <a:r>
              <a:rPr lang="ru-RU" sz="1400" dirty="0"/>
              <a:t>награждать за успехи и достижения;</a:t>
            </a:r>
          </a:p>
          <a:p>
            <a:r>
              <a:rPr lang="ru-RU" sz="1400" dirty="0"/>
              <a:t>с</a:t>
            </a:r>
            <a:r>
              <a:rPr lang="ru-RU" sz="1400" dirty="0" smtClean="0"/>
              <a:t>пособствовать развитию,  постановке новых задач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432873"/>
            <a:ext cx="3893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en-US" sz="1400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849" y="4454262"/>
            <a:ext cx="3893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en-US" sz="1400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071688"/>
            <a:ext cx="3893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1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en-US" sz="1400" dirty="0">
              <a:solidFill>
                <a:srgbClr val="61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10443</TotalTime>
  <Words>508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Times New Roman</vt:lpstr>
      <vt:lpstr>Wingdings</vt:lpstr>
      <vt:lpstr>Diseño predeterminado</vt:lpstr>
      <vt:lpstr>Слои</vt:lpstr>
      <vt:lpstr>Презентация PowerPoint</vt:lpstr>
      <vt:lpstr>Презентация PowerPoint</vt:lpstr>
      <vt:lpstr>Презентация PowerPoint</vt:lpstr>
      <vt:lpstr>Структура школьной службы медиации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 эмоциональной динамики позволяет осознавать</vt:lpstr>
      <vt:lpstr>Презентация PowerPoint</vt:lpstr>
      <vt:lpstr>Структура школьной службы медиации</vt:lpstr>
      <vt:lpstr>Задание №3  Спрогнозируйте эффект от внедрения медиации.  </vt:lpstr>
      <vt:lpstr>Сказка «Апельсин»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Comp</cp:lastModifiedBy>
  <cp:revision>1008</cp:revision>
  <dcterms:created xsi:type="dcterms:W3CDTF">2010-05-23T14:28:12Z</dcterms:created>
  <dcterms:modified xsi:type="dcterms:W3CDTF">2020-05-14T07:00:11Z</dcterms:modified>
</cp:coreProperties>
</file>